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64" r:id="rId3"/>
    <p:sldId id="283" r:id="rId4"/>
    <p:sldId id="279" r:id="rId5"/>
    <p:sldId id="280" r:id="rId6"/>
    <p:sldId id="281" r:id="rId7"/>
    <p:sldId id="284" r:id="rId8"/>
    <p:sldId id="285" r:id="rId9"/>
    <p:sldId id="291" r:id="rId10"/>
    <p:sldId id="292" r:id="rId11"/>
    <p:sldId id="293" r:id="rId12"/>
    <p:sldId id="276" r:id="rId13"/>
  </p:sldIdLst>
  <p:sldSz cx="9144000" cy="6858000" type="screen4x3"/>
  <p:notesSz cx="6865938" cy="99980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911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0DF4B6A7-4A42-4FFF-800D-67808F694608}" type="datetimeFigureOut">
              <a:rPr lang="nl-NL" smtClean="0"/>
              <a:t>23-10-2021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911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6FCA08F-4D00-4BBF-AE7C-3DD6B1B190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722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86A62E8C-BB37-421A-B36A-C5560AFC5A65}" type="datetimeFigureOut">
              <a:rPr lang="nl-NL" smtClean="0"/>
              <a:t>23-10-2021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595" y="4749086"/>
            <a:ext cx="5492750" cy="449913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110" y="9496436"/>
            <a:ext cx="2975240" cy="49990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2F2EDA98-E8E5-4D6F-996B-1699DFBA14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33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2752C-32A7-478A-9244-B59799617B1F}" type="slidenum">
              <a:rPr lang="nl-NL" altLang="nl-NL">
                <a:solidFill>
                  <a:prstClr val="white"/>
                </a:solidFill>
              </a:rPr>
              <a:pPr/>
              <a:t>1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20414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10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69687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2752C-32A7-478A-9244-B59799617B1F}" type="slidenum">
              <a:rPr lang="nl-NL" altLang="nl-NL">
                <a:solidFill>
                  <a:prstClr val="white"/>
                </a:solidFill>
              </a:rPr>
              <a:pPr/>
              <a:t>11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350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2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829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3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8290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4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694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5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6165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6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156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7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2105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8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529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11BDF-E151-480D-B42A-C0A7E6C34F04}" type="slidenum">
              <a:rPr lang="nl-NL" altLang="nl-NL">
                <a:solidFill>
                  <a:prstClr val="white"/>
                </a:solidFill>
              </a:rPr>
              <a:pPr/>
              <a:t>9</a:t>
            </a:fld>
            <a:endParaRPr lang="nl-NL" altLang="nl-NL">
              <a:solidFill>
                <a:prstClr val="white"/>
              </a:solidFill>
            </a:endParaRPr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6478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94E17-C5AC-4393-8FF4-8D867B483B0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9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843C0-1A46-4274-89C3-CB92DEB34F3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8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3664-08AF-425E-8E99-2F23982A8C9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0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94E17-C5AC-4393-8FF4-8D867B483B0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61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6FC57-3B0D-435D-9570-9F7CFC20694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3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84D05-3D88-42F5-9803-ED952C0E145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6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52D75-D3B3-4D3D-8E99-B40E6FE37DB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0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3FB5E-A191-4323-A8AF-0247241874E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44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E488D-BCAD-4E2F-A6B6-DF284C4FFC7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27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8732C-0A03-4BFF-8EFB-061908B8B5C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31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3DDDD-3CCE-4524-A28B-BA2847089CA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1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6FC57-3B0D-435D-9570-9F7CFC20694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54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CF975-19E3-4D93-B6C3-D50B7EAD57C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55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843C0-1A46-4274-89C3-CB92DEB34F3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05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3664-08AF-425E-8E99-2F23982A8C9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6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84D05-3D88-42F5-9803-ED952C0E145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5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52D75-D3B3-4D3D-8E99-B40E6FE37DB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92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3FB5E-A191-4323-A8AF-0247241874E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5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E488D-BCAD-4E2F-A6B6-DF284C4FFC7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9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8732C-0A03-4BFF-8EFB-061908B8B5C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5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3DDDD-3CCE-4524-A28B-BA2847089CA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CF975-19E3-4D93-B6C3-D50B7EAD57C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0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529B54-753D-462E-82E8-8296F373FBE0}" type="slidenum">
              <a:rPr lang="nl-NL" altLang="nl-N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4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529B54-753D-462E-82E8-8296F373FBE0}" type="slidenum">
              <a:rPr lang="nl-NL" altLang="nl-N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9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5783" y="33267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Presentatie praktijkklas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144175" y="1177379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14 oktober 2021</a:t>
            </a:r>
          </a:p>
        </p:txBody>
      </p:sp>
    </p:spTree>
    <p:extLst>
      <p:ext uri="{BB962C8B-B14F-4D97-AF65-F5344CB8AC3E}">
        <p14:creationId xmlns:p14="http://schemas.microsoft.com/office/powerpoint/2010/main" val="444178841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528392"/>
          </a:xfrm>
        </p:spPr>
        <p:txBody>
          <a:bodyPr/>
          <a:lstStyle/>
          <a:p>
            <a:pPr marL="0" lvl="0" indent="0">
              <a:buNone/>
            </a:pPr>
            <a:r>
              <a:rPr lang="nl-NL" sz="2400" dirty="0"/>
              <a:t>Als je de visie deelt,</a:t>
            </a:r>
          </a:p>
          <a:p>
            <a:pPr marL="0" lvl="0" indent="0">
              <a:buNone/>
            </a:pPr>
            <a:r>
              <a:rPr lang="nl-NL" sz="2400" dirty="0"/>
              <a:t>Als je echt wilt</a:t>
            </a:r>
          </a:p>
          <a:p>
            <a:pPr marL="0" lvl="0" indent="0">
              <a:buNone/>
            </a:pPr>
            <a:r>
              <a:rPr lang="nl-NL" sz="2400" dirty="0"/>
              <a:t>                 Dan zou durven geen belemmering moeten zijn.</a:t>
            </a:r>
          </a:p>
          <a:p>
            <a:pPr marL="0" lvl="0" indent="0">
              <a:buNone/>
            </a:pPr>
            <a:endParaRPr lang="nl-NL" sz="2400" dirty="0"/>
          </a:p>
          <a:p>
            <a:r>
              <a:rPr lang="nl-NL" sz="2400" dirty="0"/>
              <a:t>Wat dan kan helpen zijn voorbeelden als onze Praktijkklas.</a:t>
            </a:r>
          </a:p>
          <a:p>
            <a:r>
              <a:rPr lang="nl-NL" sz="2400" dirty="0"/>
              <a:t>Daarom zijn wij vandaag hier.</a:t>
            </a:r>
          </a:p>
          <a:p>
            <a:pPr marL="0" lvl="0" indent="0">
              <a:buNone/>
            </a:pP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927410" y="561454"/>
            <a:ext cx="702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Durf je?</a:t>
            </a:r>
          </a:p>
          <a:p>
            <a:pPr algn="ctr"/>
            <a:endParaRPr lang="nl-NL" dirty="0"/>
          </a:p>
        </p:txBody>
      </p:sp>
      <p:sp>
        <p:nvSpPr>
          <p:cNvPr id="4" name="Pijl-rechts 3"/>
          <p:cNvSpPr/>
          <p:nvPr/>
        </p:nvSpPr>
        <p:spPr bwMode="auto">
          <a:xfrm>
            <a:off x="1619672" y="2708920"/>
            <a:ext cx="1512168" cy="360040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Pijl-rechts 4"/>
          <p:cNvSpPr/>
          <p:nvPr/>
        </p:nvSpPr>
        <p:spPr bwMode="auto">
          <a:xfrm>
            <a:off x="1367644" y="2708920"/>
            <a:ext cx="504056" cy="216024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Pijl-rechts 5"/>
          <p:cNvSpPr/>
          <p:nvPr/>
        </p:nvSpPr>
        <p:spPr bwMode="auto">
          <a:xfrm>
            <a:off x="3131840" y="2708920"/>
            <a:ext cx="720080" cy="360040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677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5783" y="33267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Dank voor jullie aandacht</a:t>
            </a:r>
          </a:p>
        </p:txBody>
      </p:sp>
    </p:spTree>
    <p:extLst>
      <p:ext uri="{BB962C8B-B14F-4D97-AF65-F5344CB8AC3E}">
        <p14:creationId xmlns:p14="http://schemas.microsoft.com/office/powerpoint/2010/main" val="313135474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52839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Begint bij visie</a:t>
            </a:r>
            <a:br>
              <a:rPr lang="nl-NL" sz="2400" dirty="0"/>
            </a:br>
            <a:endParaRPr lang="nl-NL" sz="2400" dirty="0"/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Wil je het echt?</a:t>
            </a:r>
            <a:br>
              <a:rPr lang="nl-NL" sz="2400" dirty="0"/>
            </a:br>
            <a:endParaRPr lang="nl-NL" sz="2400" dirty="0"/>
          </a:p>
          <a:p>
            <a:pPr marL="457200" lvl="0" indent="-457200">
              <a:buFont typeface="+mj-lt"/>
              <a:buAutoNum type="arabicPeriod"/>
            </a:pPr>
            <a:r>
              <a:rPr lang="nl-NL" sz="2400" dirty="0"/>
              <a:t>Durf je?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619672" y="542098"/>
            <a:ext cx="5220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l-NL" sz="3600" dirty="0">
                <a:solidFill>
                  <a:prstClr val="black"/>
                </a:solidFill>
                <a:latin typeface="+mj-lt"/>
              </a:rPr>
              <a:t>Waarom de praktijkklas?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04961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50" y="1322147"/>
            <a:ext cx="3809840" cy="2538901"/>
          </a:xfrm>
          <a:prstGeom prst="rect">
            <a:avLst/>
          </a:prstGeom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918375" y="3986443"/>
            <a:ext cx="7416824" cy="4507419"/>
          </a:xfrm>
        </p:spPr>
        <p:txBody>
          <a:bodyPr/>
          <a:lstStyle/>
          <a:p>
            <a:pPr marL="0" lvl="0" indent="0">
              <a:buNone/>
            </a:pPr>
            <a:r>
              <a:rPr lang="nl-NL" sz="2400" dirty="0"/>
              <a:t>Het leveren van een essentiële bijdrage aan haar vorming en ontwikkeling opdat zij als verantwoord en gelukkig mens kan functioneren in de maatschappij van de toekomst.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3568" y="583483"/>
            <a:ext cx="765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Visie</a:t>
            </a:r>
          </a:p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804248" y="252313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Isa</a:t>
            </a:r>
          </a:p>
        </p:txBody>
      </p:sp>
    </p:spTree>
    <p:extLst>
      <p:ext uri="{BB962C8B-B14F-4D97-AF65-F5344CB8AC3E}">
        <p14:creationId xmlns:p14="http://schemas.microsoft.com/office/powerpoint/2010/main" val="11426990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198" y="1484784"/>
            <a:ext cx="8229600" cy="3528392"/>
          </a:xfrm>
        </p:spPr>
        <p:txBody>
          <a:bodyPr/>
          <a:lstStyle/>
          <a:p>
            <a:pPr marL="0" lvl="0" indent="0">
              <a:buNone/>
            </a:pPr>
            <a:r>
              <a:rPr lang="nl-NL" sz="2400" dirty="0"/>
              <a:t>Dus niet de ‘smalle’ benadering van onderwijs, maar een brede taakopvatting van ontwikkeling van heel de mens.</a:t>
            </a:r>
            <a:br>
              <a:rPr lang="nl-NL" sz="2400" dirty="0"/>
            </a:br>
            <a:endParaRPr lang="nl-NL" sz="2400" dirty="0"/>
          </a:p>
          <a:p>
            <a:pPr marL="0" lvl="0" indent="0">
              <a:buNone/>
            </a:pPr>
            <a:r>
              <a:rPr lang="nl-NL" sz="2400" dirty="0"/>
              <a:t>Vraag centraal:</a:t>
            </a:r>
            <a:br>
              <a:rPr lang="nl-NL" sz="2400" dirty="0"/>
            </a:br>
            <a:endParaRPr lang="nl-NL" sz="2400" dirty="0"/>
          </a:p>
          <a:p>
            <a:pPr marL="0" lvl="0" indent="0">
              <a:buNone/>
            </a:pPr>
            <a:r>
              <a:rPr lang="nl-NL" sz="3600" dirty="0"/>
              <a:t>“Wat heeft Isa nodig?”</a:t>
            </a:r>
          </a:p>
          <a:p>
            <a:pPr marL="0" lvl="0" indent="0">
              <a:buNone/>
            </a:pPr>
            <a:r>
              <a:rPr lang="nl-NL" sz="3600" dirty="0"/>
              <a:t>“Wat heeft elk kind nodig?”</a:t>
            </a:r>
          </a:p>
          <a:p>
            <a:pPr lvl="0">
              <a:buFontTx/>
              <a:buChar char="-"/>
            </a:pPr>
            <a:endParaRPr lang="nl-NL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408114"/>
            <a:ext cx="2663876" cy="177522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3568" y="583483"/>
            <a:ext cx="765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Visie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5011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528392"/>
          </a:xfrm>
        </p:spPr>
        <p:txBody>
          <a:bodyPr/>
          <a:lstStyle/>
          <a:p>
            <a:pPr marL="0" lvl="0" indent="0">
              <a:buNone/>
            </a:pPr>
            <a:r>
              <a:rPr lang="nl-NL" sz="2400" dirty="0"/>
              <a:t>Dat lijkt logisch maar blijkt in de praktijk zeer complex.</a:t>
            </a:r>
          </a:p>
          <a:p>
            <a:pPr marL="0" lvl="0" indent="0">
              <a:buNone/>
            </a:pPr>
            <a:br>
              <a:rPr lang="nl-NL" sz="2400" dirty="0"/>
            </a:br>
            <a:r>
              <a:rPr lang="nl-NL" sz="2400" dirty="0"/>
              <a:t>In praktijk staan vaak systemen centraal:</a:t>
            </a:r>
          </a:p>
          <a:p>
            <a:pPr lvl="1">
              <a:buFontTx/>
              <a:buChar char="-"/>
            </a:pPr>
            <a:r>
              <a:rPr lang="nl-NL" sz="2000"/>
              <a:t>Onderwijs </a:t>
            </a:r>
            <a:r>
              <a:rPr lang="nl-NL" sz="2000" dirty="0"/>
              <a:t>– Opvang - Zorg</a:t>
            </a:r>
          </a:p>
          <a:p>
            <a:pPr lvl="1">
              <a:buFontTx/>
              <a:buChar char="-"/>
            </a:pPr>
            <a:r>
              <a:rPr lang="nl-NL" sz="2000" dirty="0"/>
              <a:t>SO – SBO – PO</a:t>
            </a:r>
          </a:p>
          <a:p>
            <a:pPr lvl="1">
              <a:buFontTx/>
              <a:buChar char="-"/>
            </a:pPr>
            <a:r>
              <a:rPr lang="nl-NL" sz="2000" dirty="0"/>
              <a:t>Methodes</a:t>
            </a:r>
          </a:p>
          <a:p>
            <a:pPr lvl="0">
              <a:buFontTx/>
              <a:buChar char="-"/>
            </a:pP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1078821" y="1400002"/>
            <a:ext cx="7007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nl-NL" sz="3600" dirty="0">
                <a:solidFill>
                  <a:prstClr val="black"/>
                </a:solidFill>
                <a:latin typeface="+mj-lt"/>
              </a:rPr>
              <a:t>Kind centraal en niet het systeem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11560" y="476672"/>
            <a:ext cx="765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Visie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06941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3528392"/>
          </a:xfrm>
        </p:spPr>
        <p:txBody>
          <a:bodyPr/>
          <a:lstStyle/>
          <a:p>
            <a:pPr marL="0" lvl="0" indent="0">
              <a:buNone/>
            </a:pPr>
            <a:r>
              <a:rPr lang="nl-NL" sz="2400" dirty="0"/>
              <a:t>Als je de ontwikkeling van elk individueel kind centraal stelt:</a:t>
            </a:r>
          </a:p>
          <a:p>
            <a:r>
              <a:rPr lang="nl-NL" sz="2400" dirty="0"/>
              <a:t>Moeten we anders leren kijken naar kinderen;</a:t>
            </a:r>
          </a:p>
          <a:p>
            <a:r>
              <a:rPr lang="nl-NL" sz="2400" dirty="0"/>
              <a:t>Voldoet het traditionele onderwijs in het geheel niet meer;</a:t>
            </a:r>
          </a:p>
          <a:p>
            <a:r>
              <a:rPr lang="nl-NL" sz="2400" dirty="0"/>
              <a:t>Verandert de rol van de leerkracht enorm;</a:t>
            </a:r>
          </a:p>
          <a:p>
            <a:r>
              <a:rPr lang="nl-NL" sz="2400" dirty="0"/>
              <a:t>Moeten we andere concepten aanbieden;</a:t>
            </a:r>
          </a:p>
          <a:p>
            <a:r>
              <a:rPr lang="nl-NL" sz="2400" dirty="0"/>
              <a:t>De Praktijkklas is een voorbeeld van zo’n ander concept.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927410" y="561454"/>
            <a:ext cx="7461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Visie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8233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Als je deze visie deelt in de vraag: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r>
              <a:rPr lang="nl-NL" sz="2400" dirty="0"/>
              <a:t>Wil je het echt?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r>
              <a:rPr lang="nl-NL" sz="2400" dirty="0"/>
              <a:t>Eigenlijk is dit een gewetensvraag.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927410" y="561454"/>
            <a:ext cx="702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Wil je het echt?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40209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528392"/>
          </a:xfrm>
        </p:spPr>
        <p:txBody>
          <a:bodyPr/>
          <a:lstStyle/>
          <a:p>
            <a:pPr marL="0" lvl="0" indent="0">
              <a:buNone/>
            </a:pPr>
            <a:r>
              <a:rPr lang="nl-NL" sz="2400" dirty="0"/>
              <a:t>Als je het echt wilt?:</a:t>
            </a:r>
          </a:p>
          <a:p>
            <a:r>
              <a:rPr lang="nl-NL" sz="2400" dirty="0"/>
              <a:t>Doe je het dus gewoon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r>
              <a:rPr lang="nl-NL" sz="2400" dirty="0"/>
              <a:t>Als je </a:t>
            </a:r>
            <a:r>
              <a:rPr lang="nl-NL" sz="2400" u="sng" dirty="0"/>
              <a:t>zegt</a:t>
            </a:r>
            <a:r>
              <a:rPr lang="nl-NL" sz="2400" dirty="0"/>
              <a:t> dat je het wilt:</a:t>
            </a:r>
          </a:p>
          <a:p>
            <a:r>
              <a:rPr lang="nl-NL" sz="2400" dirty="0"/>
              <a:t>Verzin je smoezen om het niet te doen</a:t>
            </a:r>
          </a:p>
          <a:p>
            <a:pPr lvl="1"/>
            <a:r>
              <a:rPr lang="nl-NL" sz="2000" dirty="0"/>
              <a:t>Geldgebrek</a:t>
            </a:r>
          </a:p>
          <a:p>
            <a:pPr lvl="1"/>
            <a:r>
              <a:rPr lang="nl-NL" sz="2000" dirty="0"/>
              <a:t>Gebrek aan ruimte</a:t>
            </a:r>
          </a:p>
          <a:p>
            <a:pPr lvl="1"/>
            <a:r>
              <a:rPr lang="nl-NL" sz="2000" dirty="0"/>
              <a:t>…….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927410" y="561454"/>
            <a:ext cx="702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Wil je het echt?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61466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888432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/>
              <a:t>Als je iets echt wilt……………...kan (bijna) alles.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Dat geldt voor mij als bestuurder.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r>
              <a:rPr lang="nl-NL" sz="2400" dirty="0"/>
              <a:t>Dat geldt voor Harry die dit samen met anderen bedacht en ontwikkeld heeft.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Wees niet bang om fouten te maken;</a:t>
            </a:r>
          </a:p>
          <a:p>
            <a:pPr marL="0" indent="0">
              <a:buNone/>
            </a:pPr>
            <a:r>
              <a:rPr lang="nl-NL" sz="2400" dirty="0"/>
              <a:t>Je leert nooit meer dan wanneer je fouten maakt.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927410" y="561454"/>
            <a:ext cx="702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3600" dirty="0">
                <a:solidFill>
                  <a:prstClr val="black"/>
                </a:solidFill>
                <a:latin typeface="+mj-lt"/>
              </a:rPr>
              <a:t>Wil je het echt?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33512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357</Words>
  <Application>Microsoft Office PowerPoint</Application>
  <PresentationFormat>Diavoorstelling (4:3)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Standaardontwerp</vt:lpstr>
      <vt:lpstr>1_Standaardontwerp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Onderhandelingsakkoord cao 2014-2015</dc:title>
  <dc:creator>Ankie</dc:creator>
  <cp:lastModifiedBy>Yours</cp:lastModifiedBy>
  <cp:revision>74</cp:revision>
  <cp:lastPrinted>2018-10-31T07:27:15Z</cp:lastPrinted>
  <dcterms:created xsi:type="dcterms:W3CDTF">2014-08-21T14:04:01Z</dcterms:created>
  <dcterms:modified xsi:type="dcterms:W3CDTF">2021-10-23T12:37:13Z</dcterms:modified>
</cp:coreProperties>
</file>